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9"/>
  </p:notesMasterIdLst>
  <p:sldIdLst>
    <p:sldId id="257" r:id="rId4"/>
    <p:sldId id="258" r:id="rId5"/>
    <p:sldId id="259" r:id="rId6"/>
    <p:sldId id="260" r:id="rId7"/>
    <p:sldId id="276" r:id="rId8"/>
    <p:sldId id="262" r:id="rId9"/>
    <p:sldId id="263" r:id="rId10"/>
    <p:sldId id="274" r:id="rId11"/>
    <p:sldId id="267" r:id="rId12"/>
    <p:sldId id="271" r:id="rId13"/>
    <p:sldId id="272" r:id="rId14"/>
    <p:sldId id="264" r:id="rId15"/>
    <p:sldId id="277" r:id="rId16"/>
    <p:sldId id="266" r:id="rId17"/>
    <p:sldId id="275" r:id="rId18"/>
  </p:sldIdLst>
  <p:sldSz cx="9144000" cy="5143500" type="screen16x9"/>
  <p:notesSz cx="6858000" cy="9144000"/>
  <p:embeddedFontLst>
    <p:embeddedFont>
      <p:font typeface="Roboto Thin" panose="020B0604020202020204" charset="0"/>
      <p:regular r:id="rId20"/>
      <p:bold r:id="rId21"/>
      <p:italic r:id="rId22"/>
      <p:boldItalic r:id="rId23"/>
    </p:embeddedFont>
    <p:embeddedFont>
      <p:font typeface="Dosis" panose="020B060402020202020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" panose="020B0604020202020204" charset="0"/>
      <p:regular r:id="rId30"/>
      <p:bold r:id="rId31"/>
      <p:italic r:id="rId32"/>
      <p:boldItalic r:id="rId33"/>
    </p:embeddedFont>
    <p:embeddedFont>
      <p:font typeface="Roboto Black" panose="020B0604020202020204" charset="0"/>
      <p:bold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35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664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655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014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811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18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05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82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66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9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First- and Last-Touch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Attribution Project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Ben Greco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September 11, 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Last Contact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WITH </a:t>
            </a:r>
            <a:r>
              <a:rPr lang="en-US" sz="1100" dirty="0" err="1"/>
              <a:t>last_touch</a:t>
            </a:r>
            <a:r>
              <a:rPr lang="en-US" sz="1100" dirty="0"/>
              <a:t> AS (</a:t>
            </a:r>
          </a:p>
          <a:p>
            <a:r>
              <a:rPr lang="en-US" sz="1100" dirty="0"/>
              <a:t>    SELECT </a:t>
            </a:r>
            <a:r>
              <a:rPr lang="en-US" sz="1100" dirty="0" err="1"/>
              <a:t>user_id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Max(timestamp) as </a:t>
            </a:r>
            <a:r>
              <a:rPr lang="en-US" sz="1100" dirty="0" err="1"/>
              <a:t>last_touch_at</a:t>
            </a:r>
            <a:endParaRPr lang="en-US" sz="1100" dirty="0"/>
          </a:p>
          <a:p>
            <a:r>
              <a:rPr lang="en-US" sz="1100" dirty="0"/>
              <a:t>    FROM </a:t>
            </a:r>
            <a:r>
              <a:rPr lang="en-US" sz="1100" dirty="0" err="1"/>
              <a:t>page_visits</a:t>
            </a:r>
            <a:endParaRPr lang="en-US" sz="1100" dirty="0"/>
          </a:p>
          <a:p>
            <a:r>
              <a:rPr lang="en-US" sz="1100" dirty="0"/>
              <a:t>    GROUP BY </a:t>
            </a:r>
            <a:r>
              <a:rPr lang="en-US" sz="1100" dirty="0" err="1"/>
              <a:t>user_id</a:t>
            </a:r>
            <a:r>
              <a:rPr lang="en-US" sz="1100" dirty="0"/>
              <a:t>),</a:t>
            </a:r>
          </a:p>
          <a:p>
            <a:r>
              <a:rPr lang="en-US" sz="1100" dirty="0" err="1"/>
              <a:t>lt_attr</a:t>
            </a:r>
            <a:r>
              <a:rPr lang="en-US" sz="1100" dirty="0"/>
              <a:t> AS (</a:t>
            </a:r>
          </a:p>
          <a:p>
            <a:r>
              <a:rPr lang="en-US" sz="1100" dirty="0"/>
              <a:t>  SELECT </a:t>
            </a:r>
            <a:r>
              <a:rPr lang="en-US" sz="1100" dirty="0" err="1"/>
              <a:t>lt.user_id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 </a:t>
            </a:r>
            <a:r>
              <a:rPr lang="en-US" sz="1100" dirty="0" err="1"/>
              <a:t>lt.last_touch_at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 </a:t>
            </a:r>
            <a:r>
              <a:rPr lang="en-US" sz="1100" dirty="0" err="1"/>
              <a:t>pv.utm_source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 </a:t>
            </a:r>
            <a:r>
              <a:rPr lang="en-US" sz="1100" dirty="0" err="1"/>
              <a:t>pv.utm_campaign</a:t>
            </a:r>
            <a:endParaRPr lang="en-US" sz="1100" dirty="0"/>
          </a:p>
          <a:p>
            <a:r>
              <a:rPr lang="en-US" sz="1100" dirty="0"/>
              <a:t>  FROM </a:t>
            </a:r>
            <a:r>
              <a:rPr lang="en-US" sz="1100" dirty="0" err="1"/>
              <a:t>last_touch</a:t>
            </a:r>
            <a:r>
              <a:rPr lang="en-US" sz="1100" dirty="0"/>
              <a:t> </a:t>
            </a:r>
            <a:r>
              <a:rPr lang="en-US" sz="1100" dirty="0" err="1"/>
              <a:t>lt</a:t>
            </a:r>
            <a:endParaRPr lang="en-US" sz="1100" dirty="0"/>
          </a:p>
          <a:p>
            <a:r>
              <a:rPr lang="en-US" sz="1100" dirty="0"/>
              <a:t>  JOIN </a:t>
            </a:r>
            <a:r>
              <a:rPr lang="en-US" sz="1100" dirty="0" err="1"/>
              <a:t>page_visits</a:t>
            </a:r>
            <a:r>
              <a:rPr lang="en-US" sz="1100" dirty="0"/>
              <a:t> </a:t>
            </a:r>
            <a:r>
              <a:rPr lang="en-US" sz="1100" dirty="0" err="1"/>
              <a:t>pv</a:t>
            </a:r>
            <a:endParaRPr lang="en-US" sz="1100" dirty="0"/>
          </a:p>
          <a:p>
            <a:r>
              <a:rPr lang="en-US" sz="1100" dirty="0"/>
              <a:t>    ON </a:t>
            </a:r>
            <a:r>
              <a:rPr lang="en-US" sz="1100" dirty="0" err="1"/>
              <a:t>lt.user_id</a:t>
            </a:r>
            <a:r>
              <a:rPr lang="en-US" sz="1100" dirty="0"/>
              <a:t> = </a:t>
            </a:r>
            <a:r>
              <a:rPr lang="en-US" sz="1100" dirty="0" err="1"/>
              <a:t>pv.user_id</a:t>
            </a:r>
            <a:endParaRPr lang="en-US" sz="1100" dirty="0"/>
          </a:p>
          <a:p>
            <a:r>
              <a:rPr lang="en-US" sz="1100" dirty="0"/>
              <a:t>    AND </a:t>
            </a:r>
            <a:r>
              <a:rPr lang="en-US" sz="1100" dirty="0" err="1"/>
              <a:t>lt.last_touch_at</a:t>
            </a:r>
            <a:r>
              <a:rPr lang="en-US" sz="1100" dirty="0"/>
              <a:t> = </a:t>
            </a:r>
            <a:r>
              <a:rPr lang="en-US" sz="1100" dirty="0" err="1"/>
              <a:t>pv.timestamp</a:t>
            </a:r>
            <a:r>
              <a:rPr lang="en-US" sz="1100" dirty="0"/>
              <a:t>)</a:t>
            </a:r>
          </a:p>
          <a:p>
            <a:r>
              <a:rPr lang="en-US" sz="1100" dirty="0"/>
              <a:t>SELECT </a:t>
            </a:r>
            <a:r>
              <a:rPr lang="en-US" sz="1100" dirty="0" err="1"/>
              <a:t>lt_attr.utm_source</a:t>
            </a:r>
            <a:r>
              <a:rPr lang="en-US" sz="1100" dirty="0"/>
              <a:t>,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lt_attr.utm_campaign</a:t>
            </a:r>
            <a:r>
              <a:rPr lang="en-US" sz="1100" dirty="0"/>
              <a:t>,</a:t>
            </a:r>
          </a:p>
          <a:p>
            <a:r>
              <a:rPr lang="en-US" sz="1100" dirty="0"/>
              <a:t>       COUNT(*)</a:t>
            </a:r>
          </a:p>
          <a:p>
            <a:r>
              <a:rPr lang="en-US" sz="1100" dirty="0"/>
              <a:t>FROM </a:t>
            </a:r>
            <a:r>
              <a:rPr lang="en-US" sz="1100" dirty="0" err="1"/>
              <a:t>lt_attr</a:t>
            </a:r>
            <a:endParaRPr lang="en-US" sz="1100" dirty="0"/>
          </a:p>
          <a:p>
            <a:r>
              <a:rPr lang="en-US" sz="1100" dirty="0"/>
              <a:t>GROUP BY 1, 2</a:t>
            </a:r>
          </a:p>
          <a:p>
            <a:r>
              <a:rPr lang="en-US" sz="1100" dirty="0"/>
              <a:t>ORDER BY 3 DESC;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130224"/>
            <a:ext cx="4920900" cy="93022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 many last touches is each campaign responsible for?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00" i="1" dirty="0"/>
              <a:t>Last-touch attribution</a:t>
            </a:r>
            <a:r>
              <a:rPr lang="en-US" sz="1100" dirty="0"/>
              <a:t> only considers the last source for each customer. This is a good way of knowing how visitors are drawn back to a website, especially for making a final purchase.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210458697"/>
              </p:ext>
            </p:extLst>
          </p:nvPr>
        </p:nvGraphicFramePr>
        <p:xfrm>
          <a:off x="177975" y="2182368"/>
          <a:ext cx="4920900" cy="28304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2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lt_attr.utm_source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lt_attr.utm_campaign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COUNT(*)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weekly-newsletter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retargetting-ad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retargetting-campaign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nytimes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getting-to-know-cool-tshirts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88380734"/>
                  </a:ext>
                </a:extLst>
              </a:tr>
              <a:tr h="296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buzzfeed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ten-crazy-cool-tshirts-facts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interview-with-cool-tshirts-founder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83659566"/>
                  </a:ext>
                </a:extLst>
              </a:tr>
              <a:tr h="296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paid-search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22763113"/>
                  </a:ext>
                </a:extLst>
              </a:tr>
              <a:tr h="2963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cool-tshirts-search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89213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88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Last Contact Ends in a Purchase?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WITH </a:t>
            </a:r>
            <a:r>
              <a:rPr lang="en-US" sz="1100" dirty="0" err="1"/>
              <a:t>last_touch</a:t>
            </a:r>
            <a:r>
              <a:rPr lang="en-US" sz="1100" dirty="0"/>
              <a:t> AS (</a:t>
            </a:r>
          </a:p>
          <a:p>
            <a:r>
              <a:rPr lang="en-US" sz="1100" dirty="0"/>
              <a:t>    SELECT </a:t>
            </a:r>
            <a:r>
              <a:rPr lang="en-US" sz="1100" dirty="0" err="1"/>
              <a:t>user_id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Max(timestamp) as </a:t>
            </a:r>
            <a:r>
              <a:rPr lang="en-US" sz="1100" dirty="0" err="1"/>
              <a:t>last_touch_at</a:t>
            </a:r>
            <a:endParaRPr lang="en-US" sz="1100" dirty="0"/>
          </a:p>
          <a:p>
            <a:r>
              <a:rPr lang="en-US" sz="1100" dirty="0"/>
              <a:t>    FROM </a:t>
            </a:r>
            <a:r>
              <a:rPr lang="en-US" sz="1100" dirty="0" err="1"/>
              <a:t>page_visits</a:t>
            </a:r>
            <a:endParaRPr lang="en-US" sz="1100" dirty="0"/>
          </a:p>
          <a:p>
            <a:r>
              <a:rPr lang="en-US" sz="1100" dirty="0"/>
              <a:t>    where </a:t>
            </a:r>
            <a:r>
              <a:rPr lang="en-US" sz="1100" dirty="0" err="1"/>
              <a:t>page_name</a:t>
            </a:r>
            <a:r>
              <a:rPr lang="en-US" sz="1100" dirty="0"/>
              <a:t> = '4 - purchase'</a:t>
            </a:r>
          </a:p>
          <a:p>
            <a:r>
              <a:rPr lang="en-US" sz="1100" dirty="0"/>
              <a:t>    GROUP BY </a:t>
            </a:r>
            <a:r>
              <a:rPr lang="en-US" sz="1100" dirty="0" err="1"/>
              <a:t>user_id</a:t>
            </a:r>
            <a:r>
              <a:rPr lang="en-US" sz="1100" dirty="0"/>
              <a:t>),</a:t>
            </a:r>
          </a:p>
          <a:p>
            <a:r>
              <a:rPr lang="en-US" sz="1100" dirty="0" err="1"/>
              <a:t>lt_attr</a:t>
            </a:r>
            <a:r>
              <a:rPr lang="en-US" sz="1100" dirty="0"/>
              <a:t> AS (</a:t>
            </a:r>
          </a:p>
          <a:p>
            <a:r>
              <a:rPr lang="en-US" sz="1100" dirty="0"/>
              <a:t>  SELECT </a:t>
            </a:r>
            <a:r>
              <a:rPr lang="en-US" sz="1100" dirty="0" err="1"/>
              <a:t>lt.user_id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 </a:t>
            </a:r>
            <a:r>
              <a:rPr lang="en-US" sz="1100" dirty="0" err="1"/>
              <a:t>lt.last_touch_at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 </a:t>
            </a:r>
            <a:r>
              <a:rPr lang="en-US" sz="1100" dirty="0" err="1"/>
              <a:t>pv.utm_source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 </a:t>
            </a:r>
            <a:r>
              <a:rPr lang="en-US" sz="1100" dirty="0" err="1"/>
              <a:t>pv.utm_campaign</a:t>
            </a:r>
            <a:endParaRPr lang="en-US" sz="1100" dirty="0"/>
          </a:p>
          <a:p>
            <a:r>
              <a:rPr lang="en-US" sz="1100" dirty="0"/>
              <a:t>  FROM </a:t>
            </a:r>
            <a:r>
              <a:rPr lang="en-US" sz="1100" dirty="0" err="1"/>
              <a:t>last_touch</a:t>
            </a:r>
            <a:r>
              <a:rPr lang="en-US" sz="1100" dirty="0"/>
              <a:t> </a:t>
            </a:r>
            <a:r>
              <a:rPr lang="en-US" sz="1100" dirty="0" err="1"/>
              <a:t>lt</a:t>
            </a:r>
            <a:endParaRPr lang="en-US" sz="1100" dirty="0"/>
          </a:p>
          <a:p>
            <a:r>
              <a:rPr lang="en-US" sz="1100" dirty="0"/>
              <a:t>  JOIN </a:t>
            </a:r>
            <a:r>
              <a:rPr lang="en-US" sz="1100" dirty="0" err="1"/>
              <a:t>page_visits</a:t>
            </a:r>
            <a:r>
              <a:rPr lang="en-US" sz="1100" dirty="0"/>
              <a:t> </a:t>
            </a:r>
            <a:r>
              <a:rPr lang="en-US" sz="1100" dirty="0" err="1"/>
              <a:t>pv</a:t>
            </a:r>
            <a:endParaRPr lang="en-US" sz="1100" dirty="0"/>
          </a:p>
          <a:p>
            <a:r>
              <a:rPr lang="en-US" sz="1100" dirty="0"/>
              <a:t>    ON </a:t>
            </a:r>
            <a:r>
              <a:rPr lang="en-US" sz="1100" dirty="0" err="1"/>
              <a:t>lt.user_id</a:t>
            </a:r>
            <a:r>
              <a:rPr lang="en-US" sz="1100" dirty="0"/>
              <a:t> = </a:t>
            </a:r>
            <a:r>
              <a:rPr lang="en-US" sz="1100" dirty="0" err="1"/>
              <a:t>pv.user_id</a:t>
            </a:r>
            <a:endParaRPr lang="en-US" sz="1100" dirty="0"/>
          </a:p>
          <a:p>
            <a:r>
              <a:rPr lang="en-US" sz="1100" dirty="0"/>
              <a:t>    AND </a:t>
            </a:r>
            <a:r>
              <a:rPr lang="en-US" sz="1100" dirty="0" err="1"/>
              <a:t>lt.last_touch_at</a:t>
            </a:r>
            <a:r>
              <a:rPr lang="en-US" sz="1100" dirty="0"/>
              <a:t> = </a:t>
            </a:r>
            <a:r>
              <a:rPr lang="en-US" sz="1100" dirty="0" err="1"/>
              <a:t>pv.timestamp</a:t>
            </a:r>
            <a:r>
              <a:rPr lang="en-US" sz="1100" dirty="0"/>
              <a:t>)</a:t>
            </a:r>
          </a:p>
          <a:p>
            <a:r>
              <a:rPr lang="en-US" sz="1100" dirty="0"/>
              <a:t>SELECT </a:t>
            </a:r>
            <a:r>
              <a:rPr lang="en-US" sz="1100" dirty="0" err="1"/>
              <a:t>lt_attr.utm_source</a:t>
            </a:r>
            <a:r>
              <a:rPr lang="en-US" sz="1100" dirty="0"/>
              <a:t>,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lt_attr.utm_campaign</a:t>
            </a:r>
            <a:r>
              <a:rPr lang="en-US" sz="1100" dirty="0"/>
              <a:t>,</a:t>
            </a:r>
          </a:p>
          <a:p>
            <a:r>
              <a:rPr lang="en-US" sz="1100" dirty="0"/>
              <a:t>       COUNT(*)</a:t>
            </a:r>
          </a:p>
          <a:p>
            <a:r>
              <a:rPr lang="en-US" sz="1100" dirty="0"/>
              <a:t>FROM </a:t>
            </a:r>
            <a:r>
              <a:rPr lang="en-US" sz="1100" dirty="0" err="1"/>
              <a:t>lt_attr</a:t>
            </a:r>
            <a:endParaRPr lang="en-US" sz="1100" dirty="0"/>
          </a:p>
          <a:p>
            <a:r>
              <a:rPr lang="en-US" sz="1100" dirty="0"/>
              <a:t>GROUP BY 1, 2</a:t>
            </a:r>
          </a:p>
          <a:p>
            <a:r>
              <a:rPr lang="en-US" sz="1100" dirty="0"/>
              <a:t>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7250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 many last touches </a:t>
            </a:r>
            <a:r>
              <a:rPr lang="en-US" i="1" dirty="0"/>
              <a:t>on the purchase page </a:t>
            </a:r>
            <a:r>
              <a:rPr lang="en-US" dirty="0"/>
              <a:t>is each campaign responsible for</a:t>
            </a:r>
            <a:r>
              <a:rPr lang="en-US" dirty="0" smtClean="0"/>
              <a:t>? </a:t>
            </a:r>
            <a:r>
              <a:rPr lang="en-US" dirty="0"/>
              <a:t>How many visitors make a purchase?</a:t>
            </a:r>
          </a:p>
          <a:p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086326050"/>
              </p:ext>
            </p:extLst>
          </p:nvPr>
        </p:nvGraphicFramePr>
        <p:xfrm>
          <a:off x="177975" y="2182368"/>
          <a:ext cx="4920900" cy="280713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6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lt_attr.utm_source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lt_attr.utm_campaign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COUNT(*)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weekly-newsletter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retargetting-ad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retargetting-campaign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paid-search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88380734"/>
                  </a:ext>
                </a:extLst>
              </a:tr>
              <a:tr h="262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buzzfeed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ten-crazy-cool-tshirts-facts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nytimes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getting-to-know-cool-tshirts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83659566"/>
                  </a:ext>
                </a:extLst>
              </a:tr>
              <a:tr h="31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interview-with-cool-tshirts-founder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22763113"/>
                  </a:ext>
                </a:extLst>
              </a:tr>
              <a:tr h="262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cool-tshirts-search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89213780"/>
                  </a:ext>
                </a:extLst>
              </a:tr>
              <a:tr h="262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361 Total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7633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79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Let’s optimize 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the Campaign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93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The Buzz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775025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200"/>
            </a:pPr>
            <a:r>
              <a:rPr lang="en-US" dirty="0" err="1"/>
              <a:t>CoolTShirts</a:t>
            </a:r>
            <a:r>
              <a:rPr lang="en-US" dirty="0"/>
              <a:t> can re-invest in 5 campaigns. </a:t>
            </a:r>
            <a:endParaRPr lang="en-US" dirty="0" smtClean="0"/>
          </a:p>
          <a:p>
            <a:pPr>
              <a:lnSpc>
                <a:spcPct val="115000"/>
              </a:lnSpc>
              <a:buSzPts val="1200"/>
            </a:pPr>
            <a:endParaRPr lang="en-US" dirty="0"/>
          </a:p>
          <a:p>
            <a:pPr>
              <a:lnSpc>
                <a:spcPct val="115000"/>
              </a:lnSpc>
              <a:buSzPts val="1200"/>
            </a:pPr>
            <a:r>
              <a:rPr lang="en-US" dirty="0" smtClean="0"/>
              <a:t>“Which </a:t>
            </a:r>
            <a:r>
              <a:rPr lang="en-US" dirty="0"/>
              <a:t>should they pick and why</a:t>
            </a:r>
            <a:r>
              <a:rPr lang="en-US" dirty="0" smtClean="0"/>
              <a:t>?”</a:t>
            </a:r>
            <a:endParaRPr lang="en-US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>
              <a:lnSpc>
                <a:spcPct val="115000"/>
              </a:lnSpc>
              <a:buSzPts val="1200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most productive campaigns (pictured right) are very good at getting the word out about 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CoolTShirts as they have the most visits (count).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58556"/>
              </p:ext>
            </p:extLst>
          </p:nvPr>
        </p:nvGraphicFramePr>
        <p:xfrm>
          <a:off x="5340075" y="1201325"/>
          <a:ext cx="3492225" cy="170100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>
                  <a:extLst>
                    <a:ext uri="{9D8B030D-6E8A-4147-A177-3AD203B41FA5}">
                      <a16:colId xmlns:a16="http://schemas.microsoft.com/office/drawing/2014/main" val="3227672836"/>
                    </a:ext>
                  </a:extLst>
                </a:gridCol>
                <a:gridCol w="1364625">
                  <a:extLst>
                    <a:ext uri="{9D8B030D-6E8A-4147-A177-3AD203B41FA5}">
                      <a16:colId xmlns:a16="http://schemas.microsoft.com/office/drawing/2014/main" val="3310218939"/>
                    </a:ext>
                  </a:extLst>
                </a:gridCol>
              </a:tblGrid>
              <a:tr h="26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ft_attr.utm_campaign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COUNT(*)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157550"/>
                  </a:ext>
                </a:extLst>
              </a:tr>
              <a:tr h="357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interview-with-cool-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-founder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622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8181849"/>
                  </a:ext>
                </a:extLst>
              </a:tr>
              <a:tr h="357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getting-to-know-cool-tshirts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14924946"/>
                  </a:ext>
                </a:extLst>
              </a:tr>
              <a:tr h="357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ten-crazy-cool-tshirts-facts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01429506"/>
                  </a:ext>
                </a:extLst>
              </a:tr>
              <a:tr h="357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cool-tshirts-search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77329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277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Returning to the Hive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200"/>
            </a:pPr>
            <a:r>
              <a:rPr lang="en-US" dirty="0" err="1"/>
              <a:t>CoolTShirts</a:t>
            </a:r>
            <a:r>
              <a:rPr lang="en-US" dirty="0"/>
              <a:t> can re-invest in 5 campaigns. </a:t>
            </a:r>
            <a:endParaRPr lang="en-US" dirty="0" smtClean="0"/>
          </a:p>
          <a:p>
            <a:pPr>
              <a:lnSpc>
                <a:spcPct val="115000"/>
              </a:lnSpc>
              <a:buSzPts val="1200"/>
            </a:pPr>
            <a:endParaRPr lang="en-US" dirty="0"/>
          </a:p>
          <a:p>
            <a:pPr>
              <a:lnSpc>
                <a:spcPct val="115000"/>
              </a:lnSpc>
              <a:buSzPts val="1200"/>
            </a:pPr>
            <a:r>
              <a:rPr lang="en-US" dirty="0" smtClean="0"/>
              <a:t>“Which </a:t>
            </a:r>
            <a:r>
              <a:rPr lang="en-US" dirty="0"/>
              <a:t>should they pick and why</a:t>
            </a:r>
            <a:r>
              <a:rPr lang="en-US" dirty="0" smtClean="0"/>
              <a:t>?” Continued…</a:t>
            </a:r>
            <a:endParaRPr lang="en-US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e weekly newsletter and retargetting-ad see the most activity for reminding consumers to come back.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989363836"/>
              </p:ext>
            </p:extLst>
          </p:nvPr>
        </p:nvGraphicFramePr>
        <p:xfrm>
          <a:off x="5275700" y="1201263"/>
          <a:ext cx="3492225" cy="38436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lt_attr.utm_campaign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COUNT(*)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weekly-newsletter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retargetting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-ad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retargetting-campaign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getting-to-know-cool-tshirts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ten-crazy-cool-tshirts-facts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150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Recom</a:t>
            </a:r>
            <a:r>
              <a:rPr lang="en-US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endation for the Queen Bee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1200"/>
            </a:pPr>
            <a:r>
              <a:rPr lang="en-US" dirty="0" err="1"/>
              <a:t>CoolTShirts</a:t>
            </a:r>
            <a:r>
              <a:rPr lang="en-US" dirty="0"/>
              <a:t> can re-invest in 5 campaigns. </a:t>
            </a:r>
            <a:endParaRPr lang="en-US" dirty="0" smtClean="0"/>
          </a:p>
          <a:p>
            <a:pPr>
              <a:lnSpc>
                <a:spcPct val="115000"/>
              </a:lnSpc>
              <a:buSzPts val="1200"/>
            </a:pPr>
            <a:endParaRPr lang="en-US" dirty="0"/>
          </a:p>
          <a:p>
            <a:pPr>
              <a:lnSpc>
                <a:spcPct val="115000"/>
              </a:lnSpc>
              <a:buSzPts val="1200"/>
            </a:pPr>
            <a:r>
              <a:rPr lang="en-US" dirty="0" smtClean="0"/>
              <a:t>“Which </a:t>
            </a:r>
            <a:r>
              <a:rPr lang="en-US" dirty="0"/>
              <a:t>should they pick and why</a:t>
            </a:r>
            <a:r>
              <a:rPr lang="en-US" dirty="0" smtClean="0"/>
              <a:t>?” Continued…</a:t>
            </a:r>
            <a:endParaRPr lang="en-US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By the numbers… the top five campaigns should be reinvested in: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171450" lvl="2" indent="-190500">
              <a:lnSpc>
                <a:spcPct val="115000"/>
              </a:lnSpc>
              <a:buSzPts val="1200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Getting-to-know-cool-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Ten-crazy-cool-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-facts as these two campaign combined counts from first and last touch perspective have the biggest impact.</a:t>
            </a:r>
          </a:p>
          <a:p>
            <a:pPr marL="171450" lvl="2" indent="-190500">
              <a:lnSpc>
                <a:spcPct val="115000"/>
              </a:lnSpc>
              <a:buSzPts val="1200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2" indent="-190500">
              <a:lnSpc>
                <a:spcPct val="115000"/>
              </a:lnSpc>
              <a:buSzPts val="1200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Followed by interview-with-cool-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-founder and the weekly newsletter as these draw a good amount of traffic for their respective first and last touch groups.</a:t>
            </a:r>
          </a:p>
          <a:p>
            <a:pPr marL="171450" lvl="2" indent="-190500">
              <a:lnSpc>
                <a:spcPct val="115000"/>
              </a:lnSpc>
              <a:buSzPts val="1200"/>
              <a:buChar char="●"/>
            </a:pP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  <a:p>
            <a:pPr marL="171450" lvl="2" indent="-190500">
              <a:lnSpc>
                <a:spcPct val="115000"/>
              </a:lnSpc>
              <a:buSzPts val="1200"/>
              <a:buChar char="●"/>
            </a:pP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 should drop the two poorest performers – cool-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-search, and the retargeting-campaign leaving the “retargeting-ad” as the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fifth to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reinvest in (by default).</a:t>
            </a:r>
            <a:endParaRPr lang="en-US" sz="1200" dirty="0" smtClean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45386777"/>
              </p:ext>
            </p:extLst>
          </p:nvPr>
        </p:nvGraphicFramePr>
        <p:xfrm>
          <a:off x="5275700" y="1201263"/>
          <a:ext cx="3492225" cy="170100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ft_attr.utm_campaign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COUNT(*)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interview-with-cool-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-founder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622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getting-to-know-cool-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ten-crazy-cool-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-facts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-search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72744"/>
              </p:ext>
            </p:extLst>
          </p:nvPr>
        </p:nvGraphicFramePr>
        <p:xfrm>
          <a:off x="5275699" y="2973311"/>
          <a:ext cx="3492225" cy="207581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>
                  <a:extLst>
                    <a:ext uri="{9D8B030D-6E8A-4147-A177-3AD203B41FA5}">
                      <a16:colId xmlns:a16="http://schemas.microsoft.com/office/drawing/2014/main" val="3185077544"/>
                    </a:ext>
                  </a:extLst>
                </a:gridCol>
                <a:gridCol w="1364625">
                  <a:extLst>
                    <a:ext uri="{9D8B030D-6E8A-4147-A177-3AD203B41FA5}">
                      <a16:colId xmlns:a16="http://schemas.microsoft.com/office/drawing/2014/main" val="1536053485"/>
                    </a:ext>
                  </a:extLst>
                </a:gridCol>
              </a:tblGrid>
              <a:tr h="272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lt_attr.utm_campaign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COUNT(*)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396177"/>
                  </a:ext>
                </a:extLst>
              </a:tr>
              <a:tr h="360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weekly-newsletter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0206404"/>
                  </a:ext>
                </a:extLst>
              </a:tr>
              <a:tr h="360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retargetting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-ad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2128334"/>
                  </a:ext>
                </a:extLst>
              </a:tr>
              <a:tr h="360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retargetting-campaign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4445350"/>
                  </a:ext>
                </a:extLst>
              </a:tr>
              <a:tr h="360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getting-to-know-cool-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tshirts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81674213"/>
                  </a:ext>
                </a:extLst>
              </a:tr>
              <a:tr h="360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ten-crazy-cool-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-facts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56008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56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295269"/>
                </a:solidFill>
              </a:rPr>
              <a:t>Table </a:t>
            </a:r>
            <a:r>
              <a:rPr lang="en" b="1" dirty="0">
                <a:solidFill>
                  <a:srgbClr val="295269"/>
                </a:solidFill>
              </a:rPr>
              <a:t>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Getting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familiar with </a:t>
            </a: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CoolTShirts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5334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+mj-lt"/>
              <a:buAutoNum type="arabicPeriod" startAt="2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</a:t>
            </a: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5334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+mj-lt"/>
              <a:buAutoNum type="arabicPeriod" startAt="3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Let’s optimize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Let’s Get Familiar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with CoolTShirts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Getting to know you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 err="1"/>
              <a:t>CoolTShirts</a:t>
            </a:r>
            <a:r>
              <a:rPr lang="en-US" dirty="0"/>
              <a:t> sells shirts of all kinds, as long as they are T-shaped and cool</a:t>
            </a:r>
            <a:r>
              <a:rPr lang="en-US" dirty="0" smtClean="0"/>
              <a:t>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 smtClean="0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 smtClean="0"/>
              <a:t>What </a:t>
            </a:r>
            <a:r>
              <a:rPr lang="en-US" dirty="0"/>
              <a:t>pages are on their website</a:t>
            </a:r>
            <a:r>
              <a:rPr lang="en-US" dirty="0" smtClean="0"/>
              <a:t>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CootTShirts sports 4 pages (left column).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551416158"/>
              </p:ext>
            </p:extLst>
          </p:nvPr>
        </p:nvGraphicFramePr>
        <p:xfrm>
          <a:off x="177975" y="2993825"/>
          <a:ext cx="2392742" cy="17214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392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page_name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1 - landing_page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2 - shopping_cart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3 - checkout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4 - purchase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Getting to know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you better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 err="1"/>
              <a:t>CoolTShirts</a:t>
            </a:r>
            <a:r>
              <a:rPr lang="en-US" dirty="0"/>
              <a:t> sells shirts of all kinds, as long as they are T-shaped and cool</a:t>
            </a:r>
            <a:r>
              <a:rPr lang="en-US" dirty="0" smtClean="0"/>
              <a:t>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 smtClean="0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 smtClean="0"/>
              <a:t>How </a:t>
            </a:r>
            <a:r>
              <a:rPr lang="en-US" dirty="0"/>
              <a:t>many campaigns and sources does </a:t>
            </a:r>
            <a:r>
              <a:rPr lang="en-US" dirty="0" err="1"/>
              <a:t>CoolTShirts</a:t>
            </a:r>
            <a:r>
              <a:rPr lang="en-US" dirty="0"/>
              <a:t> use?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CoolTshirts has 8 campaigns and currently uses 6 different sources.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3641491849"/>
              </p:ext>
            </p:extLst>
          </p:nvPr>
        </p:nvGraphicFramePr>
        <p:xfrm>
          <a:off x="177975" y="2993825"/>
          <a:ext cx="6127858" cy="17214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063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 (distinct </a:t>
                      </a: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utm_campaign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count (distinct </a:t>
                      </a: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utm_source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26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Getting to know you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even better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/>
              <a:t>How many campaigns and sources does </a:t>
            </a:r>
            <a:r>
              <a:rPr lang="en-US" sz="1200" dirty="0" err="1"/>
              <a:t>CoolTShirts</a:t>
            </a:r>
            <a:r>
              <a:rPr lang="en-US" sz="1200" dirty="0"/>
              <a:t> use and how are they related?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200" dirty="0"/>
              <a:t>Identifies the specific ad or email blast (e.g. </a:t>
            </a:r>
            <a:r>
              <a:rPr lang="en-US" sz="1200" dirty="0" err="1"/>
              <a:t>retargetting</a:t>
            </a:r>
            <a:r>
              <a:rPr lang="en-US" sz="1200" dirty="0"/>
              <a:t>-ad or weekly-newsletter)</a:t>
            </a: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marL="152400">
              <a:lnSpc>
                <a:spcPct val="115000"/>
              </a:lnSpc>
              <a:buSzPts val="1200"/>
            </a:pP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200" dirty="0"/>
              <a:t>Identifies which touchpoint sent the traffic (e.g. google, email, or </a:t>
            </a:r>
            <a:r>
              <a:rPr lang="en-US" sz="1200" dirty="0" err="1"/>
              <a:t>facebook</a:t>
            </a:r>
            <a:r>
              <a:rPr lang="en-US" sz="1200" dirty="0" smtClean="0"/>
              <a:t>)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dirty="0"/>
              <a:t>If an ad campaign drives a lot of visits to their site, then they know that source is working!</a:t>
            </a:r>
            <a:endParaRPr lang="en-US" sz="11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599434999"/>
              </p:ext>
            </p:extLst>
          </p:nvPr>
        </p:nvGraphicFramePr>
        <p:xfrm>
          <a:off x="5275700" y="1201263"/>
          <a:ext cx="3492225" cy="38478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smtClean="0">
                          <a:solidFill>
                            <a:srgbClr val="FFFFFF"/>
                          </a:solidFill>
                        </a:rPr>
                        <a:t>U</a:t>
                      </a:r>
                      <a:r>
                        <a:rPr lang="en" sz="1000" b="1" dirty="0" smtClean="0">
                          <a:solidFill>
                            <a:srgbClr val="FFFFFF"/>
                          </a:solidFill>
                        </a:rPr>
                        <a:t>tm_source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getting-to-know-cool-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tshirts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nytimes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weekly-newsletter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ten-crazy-cool-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-facts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buzzfeed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retargetting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-campaign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retargetting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-ad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interview-with-cool-</a:t>
                      </a:r>
                      <a:r>
                        <a:rPr lang="en-US" sz="1050" dirty="0" err="1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-founder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paid-search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cool-tshirts-search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What is the User’s Journey?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49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can be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 short road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 smtClean="0"/>
              <a:t>What is the typical user journey?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00" i="1" dirty="0"/>
              <a:t>UTM parameters</a:t>
            </a:r>
            <a:r>
              <a:rPr lang="en-US" sz="1100" dirty="0"/>
              <a:t> are a way of tracking visits to a website. Developers, marketers, and analysts use them to capture information like the time, attribution source, and attribution medium for each user visit.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The user below visited CoolTShirts via Buzzfeed; placed an item in their cart and came back a couple days (possibly a reminder via the facebook campaign) later to purchase the item(s).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907197053"/>
              </p:ext>
            </p:extLst>
          </p:nvPr>
        </p:nvGraphicFramePr>
        <p:xfrm>
          <a:off x="177975" y="2993825"/>
          <a:ext cx="8520600" cy="17214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user_id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utm_source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timestamp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page_name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buzzfeed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2018-01-02 23:14:01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1 - landing_page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buzzfeed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2018-01-02 23:55:01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2 - shopping_cart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2018-01-04 08:12:01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3 - checkout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2018-01-04 08:13:01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4 - purchase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99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First Contact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/>
              <a:t>WITH </a:t>
            </a:r>
            <a:r>
              <a:rPr lang="en-US" sz="1100" dirty="0" err="1"/>
              <a:t>first_touch</a:t>
            </a:r>
            <a:r>
              <a:rPr lang="en-US" sz="1100" dirty="0"/>
              <a:t> AS (</a:t>
            </a:r>
          </a:p>
          <a:p>
            <a:r>
              <a:rPr lang="en-US" sz="1100" dirty="0"/>
              <a:t>    SELECT </a:t>
            </a:r>
            <a:r>
              <a:rPr lang="en-US" sz="1100" dirty="0" err="1"/>
              <a:t>user_id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MIN(timestamp) as </a:t>
            </a:r>
            <a:r>
              <a:rPr lang="en-US" sz="1100" dirty="0" err="1"/>
              <a:t>first_touch_at</a:t>
            </a:r>
            <a:endParaRPr lang="en-US" sz="1100" dirty="0"/>
          </a:p>
          <a:p>
            <a:r>
              <a:rPr lang="en-US" sz="1100" dirty="0"/>
              <a:t>    FROM </a:t>
            </a:r>
            <a:r>
              <a:rPr lang="en-US" sz="1100" dirty="0" err="1"/>
              <a:t>page_visits</a:t>
            </a:r>
            <a:endParaRPr lang="en-US" sz="1100" dirty="0"/>
          </a:p>
          <a:p>
            <a:r>
              <a:rPr lang="en-US" sz="1100" dirty="0"/>
              <a:t>    GROUP BY </a:t>
            </a:r>
            <a:r>
              <a:rPr lang="en-US" sz="1100" dirty="0" err="1"/>
              <a:t>user_id</a:t>
            </a:r>
            <a:r>
              <a:rPr lang="en-US" sz="1100" dirty="0"/>
              <a:t>),</a:t>
            </a:r>
          </a:p>
          <a:p>
            <a:r>
              <a:rPr lang="en-US" sz="1100" dirty="0" err="1"/>
              <a:t>ft_attr</a:t>
            </a:r>
            <a:r>
              <a:rPr lang="en-US" sz="1100" dirty="0"/>
              <a:t> AS (</a:t>
            </a:r>
          </a:p>
          <a:p>
            <a:r>
              <a:rPr lang="en-US" sz="1100" dirty="0"/>
              <a:t>  SELECT </a:t>
            </a:r>
            <a:r>
              <a:rPr lang="en-US" sz="1100" dirty="0" err="1"/>
              <a:t>ft.user_id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 </a:t>
            </a:r>
            <a:r>
              <a:rPr lang="en-US" sz="1100" dirty="0" err="1"/>
              <a:t>ft.first_touch_at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 </a:t>
            </a:r>
            <a:r>
              <a:rPr lang="en-US" sz="1100" dirty="0" err="1"/>
              <a:t>pv.utm_source</a:t>
            </a:r>
            <a:r>
              <a:rPr lang="en-US" sz="1100" dirty="0"/>
              <a:t>,</a:t>
            </a:r>
          </a:p>
          <a:p>
            <a:r>
              <a:rPr lang="en-US" sz="1100" dirty="0"/>
              <a:t>         </a:t>
            </a:r>
            <a:r>
              <a:rPr lang="en-US" sz="1100" dirty="0" err="1"/>
              <a:t>pv.utm_campaign</a:t>
            </a:r>
            <a:endParaRPr lang="en-US" sz="1100" dirty="0"/>
          </a:p>
          <a:p>
            <a:r>
              <a:rPr lang="en-US" sz="1100" dirty="0"/>
              <a:t>  FROM </a:t>
            </a:r>
            <a:r>
              <a:rPr lang="en-US" sz="1100" dirty="0" err="1"/>
              <a:t>first_touch</a:t>
            </a:r>
            <a:r>
              <a:rPr lang="en-US" sz="1100" dirty="0"/>
              <a:t> </a:t>
            </a:r>
            <a:r>
              <a:rPr lang="en-US" sz="1100" dirty="0" err="1"/>
              <a:t>ft</a:t>
            </a:r>
            <a:endParaRPr lang="en-US" sz="1100" dirty="0"/>
          </a:p>
          <a:p>
            <a:r>
              <a:rPr lang="en-US" sz="1100" dirty="0"/>
              <a:t>  JOIN </a:t>
            </a:r>
            <a:r>
              <a:rPr lang="en-US" sz="1100" dirty="0" err="1"/>
              <a:t>page_visits</a:t>
            </a:r>
            <a:r>
              <a:rPr lang="en-US" sz="1100" dirty="0"/>
              <a:t> </a:t>
            </a:r>
            <a:r>
              <a:rPr lang="en-US" sz="1100" dirty="0" err="1"/>
              <a:t>pv</a:t>
            </a:r>
            <a:endParaRPr lang="en-US" sz="1100" dirty="0"/>
          </a:p>
          <a:p>
            <a:r>
              <a:rPr lang="en-US" sz="1100" dirty="0"/>
              <a:t>    ON </a:t>
            </a:r>
            <a:r>
              <a:rPr lang="en-US" sz="1100" dirty="0" err="1"/>
              <a:t>ft.user_id</a:t>
            </a:r>
            <a:r>
              <a:rPr lang="en-US" sz="1100" dirty="0"/>
              <a:t> = </a:t>
            </a:r>
            <a:r>
              <a:rPr lang="en-US" sz="1100" dirty="0" err="1"/>
              <a:t>pv.user_id</a:t>
            </a:r>
            <a:endParaRPr lang="en-US" sz="1100" dirty="0"/>
          </a:p>
          <a:p>
            <a:r>
              <a:rPr lang="en-US" sz="1100" dirty="0"/>
              <a:t>    AND </a:t>
            </a:r>
            <a:r>
              <a:rPr lang="en-US" sz="1100" dirty="0" err="1"/>
              <a:t>ft.first_touch_at</a:t>
            </a:r>
            <a:r>
              <a:rPr lang="en-US" sz="1100" dirty="0"/>
              <a:t> = </a:t>
            </a:r>
            <a:r>
              <a:rPr lang="en-US" sz="1100" dirty="0" err="1"/>
              <a:t>pv.timestamp</a:t>
            </a:r>
            <a:r>
              <a:rPr lang="en-US" sz="1100" dirty="0"/>
              <a:t>)</a:t>
            </a:r>
          </a:p>
          <a:p>
            <a:r>
              <a:rPr lang="en-US" sz="1100" dirty="0"/>
              <a:t>SELECT </a:t>
            </a:r>
            <a:r>
              <a:rPr lang="en-US" sz="1100" dirty="0" err="1"/>
              <a:t>ft_attr.utm_source</a:t>
            </a:r>
            <a:r>
              <a:rPr lang="en-US" sz="1100" dirty="0"/>
              <a:t>,</a:t>
            </a:r>
          </a:p>
          <a:p>
            <a:r>
              <a:rPr lang="en-US" sz="1100" dirty="0"/>
              <a:t>       </a:t>
            </a:r>
            <a:r>
              <a:rPr lang="en-US" sz="1100" dirty="0" err="1"/>
              <a:t>ft_attr.utm_campaign</a:t>
            </a:r>
            <a:r>
              <a:rPr lang="en-US" sz="1100" dirty="0"/>
              <a:t>,</a:t>
            </a:r>
          </a:p>
          <a:p>
            <a:r>
              <a:rPr lang="en-US" sz="1100" dirty="0"/>
              <a:t>       COUNT(*)</a:t>
            </a:r>
          </a:p>
          <a:p>
            <a:r>
              <a:rPr lang="en-US" sz="1100" dirty="0"/>
              <a:t>FROM </a:t>
            </a:r>
            <a:r>
              <a:rPr lang="en-US" sz="1100" dirty="0" err="1"/>
              <a:t>ft_attr</a:t>
            </a:r>
            <a:endParaRPr lang="en-US" sz="1100" dirty="0"/>
          </a:p>
          <a:p>
            <a:r>
              <a:rPr lang="en-US" sz="1100" dirty="0"/>
              <a:t>GROUP BY 1, 2</a:t>
            </a:r>
          </a:p>
          <a:p>
            <a:r>
              <a:rPr lang="en-US" sz="1100" dirty="0"/>
              <a:t>ORDER BY 3 DESC;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dirty="0"/>
              <a:t>How many first touches is each campaign responsible for</a:t>
            </a:r>
            <a:r>
              <a:rPr lang="en-US" dirty="0" smtClean="0"/>
              <a:t>?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i="1" dirty="0"/>
              <a:t>First-touch attribution</a:t>
            </a:r>
            <a:r>
              <a:rPr lang="en-US" dirty="0"/>
              <a:t> only considers the first source for each customer. This is a good way of knowing how visitors initially discover a website.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821995138"/>
              </p:ext>
            </p:extLst>
          </p:nvPr>
        </p:nvGraphicFramePr>
        <p:xfrm>
          <a:off x="177975" y="3189000"/>
          <a:ext cx="4920900" cy="1784667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ft_attr.utm_source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ft_attr.utm_campaign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COUNT(*)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interview-with-cool-tshirts-founder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nytimes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getting-to-know-cool-tshirts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buzzfeed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ten-crazy-cool-tshirts-facts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google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cool-tshirts-search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9218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896</Words>
  <Application>Microsoft Office PowerPoint</Application>
  <PresentationFormat>On-screen Show (16:9)</PresentationFormat>
  <Paragraphs>295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Roboto Thin</vt:lpstr>
      <vt:lpstr>Dosis</vt:lpstr>
      <vt:lpstr>Calibri</vt:lpstr>
      <vt:lpstr>Roboto</vt:lpstr>
      <vt:lpstr>Roboto Black</vt:lpstr>
      <vt:lpstr>Arial</vt:lpstr>
      <vt:lpstr>Times New Roman</vt:lpstr>
      <vt:lpstr>Courier New</vt:lpstr>
      <vt:lpstr>Segoe UI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Greco, Benjamin</dc:creator>
  <cp:lastModifiedBy>Greco, Benjamin</cp:lastModifiedBy>
  <cp:revision>26</cp:revision>
  <dcterms:modified xsi:type="dcterms:W3CDTF">2018-09-11T00:47:02Z</dcterms:modified>
</cp:coreProperties>
</file>